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	<Relationship Id="rId54" Type="http://schemas.openxmlformats.org/officeDocument/2006/relationships/slide" Target="slides/slide47.xml"/>
	<Relationship Id="rId55" Type="http://schemas.openxmlformats.org/officeDocument/2006/relationships/slide" Target="slides/slide48.xml"/>
	<Relationship Id="rId56" Type="http://schemas.openxmlformats.org/officeDocument/2006/relationships/slide" Target="slides/slide49.xml"/>
	<Relationship Id="rId57" Type="http://schemas.openxmlformats.org/officeDocument/2006/relationships/slide" Target="slides/slide50.xml"/>
	<Relationship Id="rId58" Type="http://schemas.openxmlformats.org/officeDocument/2006/relationships/slide" Target="slides/slide51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image.jpeg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image.jpeg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image.jpeg"/>
	<Relationship Id="rId3" Type="http://schemas.openxmlformats.org/officeDocument/2006/relationships/hyperlink" Target="http://https://github.com/tflores/applied-data-science-capstone/blob/d232d76932163635b072952f121a8d70286e0d84/spacex_dash_app.py" TargetMode="External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image.jpeg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7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9image.jpeg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image.jpeg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image.jpeg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2image.jpeg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3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4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5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6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7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8image.jpeg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0image.jpeg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1image.jpeg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2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3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4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5image.jpeg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6image.jpeg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7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8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9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0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1image.jpeg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2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3image.jpeg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4image.jpeg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5image.jpeg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6image.jpeg"/>
</Relationships>
</file>

<file path=ppt/slides/_rels/slide4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7image.jpeg"/>
</Relationships>
</file>

<file path=ppt/slides/_rels/slide4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8image.jpeg"/>
</Relationships>
</file>

<file path=ppt/slides/_rels/slide4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9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</Relationships>
</file>

<file path=ppt/slides/_rels/slide5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0image.jpeg"/>
</Relationships>
</file>

<file path=ppt/slides/_rels/slide5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1image.jpeg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image.jpeg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980122" y="4621910"/>
            <a:ext cx="1271369" cy="548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e6e5e5"/>
                </a:solidFill>
                <a:latin typeface="Times New Roman"/>
                <a:ea typeface="Times New Roman"/>
              </a:rPr>
              <a:t>Tiago</a:t>
            </a:r>
            <a:r>
              <a:rPr lang="en-US" altLang="zh-CN" sz="1800" spc="-184" dirty="0">
                <a:solidFill>
                  <a:srgbClr val="e6e5e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e6e5e5"/>
                </a:solidFill>
                <a:latin typeface="Times New Roman"/>
                <a:ea typeface="Times New Roman"/>
              </a:rPr>
              <a:t>Flores</a:t>
            </a:r>
            <a:r>
              <a:rPr lang="en-US" altLang="zh-CN" sz="1800" dirty="0">
                <a:solidFill>
                  <a:srgbClr val="e6e5e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0" dirty="0">
                <a:solidFill>
                  <a:srgbClr val="e6e5e5"/>
                </a:solidFill>
                <a:latin typeface="Times New Roman"/>
                <a:ea typeface="Times New Roman"/>
              </a:rPr>
              <a:t>2021</a:t>
            </a:r>
            <a:r>
              <a:rPr lang="en-US" altLang="zh-CN" sz="1800" spc="104" dirty="0">
                <a:solidFill>
                  <a:srgbClr val="e6e5e5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150" dirty="0">
                <a:solidFill>
                  <a:srgbClr val="e6e5e5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800" spc="100" dirty="0">
                <a:solidFill>
                  <a:srgbClr val="e6e5e5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150" dirty="0">
                <a:solidFill>
                  <a:srgbClr val="e6e5e5"/>
                </a:solidFill>
                <a:latin typeface="Times New Roman"/>
                <a:ea typeface="Times New Roman"/>
              </a:rPr>
              <a:t>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14094" y="621784"/>
            <a:ext cx="5241919" cy="5217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Scraping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5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-25" dirty="0">
                <a:solidFill>
                  <a:srgbClr val="282828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200" spc="-20" dirty="0">
                <a:solidFill>
                  <a:srgbClr val="282828"/>
                </a:solidFill>
                <a:latin typeface="Times New Roman"/>
                <a:ea typeface="Times New Roman"/>
              </a:rPr>
              <a:t>ikipedia;</a:t>
            </a:r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downloaded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Wikipedia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flowchart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persisted.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hangingPunct="0" marL="228600" indent="-228600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69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4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5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400" spc="25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science</a:t>
            </a:r>
            <a:r>
              <a:rPr lang="en-US" altLang="zh-CN" sz="1400" spc="55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0361c0"/>
                </a:solidFill>
                <a:latin typeface="Times New Roman"/>
                <a:ea typeface="Times New Roman"/>
              </a:rPr>
              <a:t>capstone/blob/master/Data</a:t>
            </a:r>
            <a:r>
              <a:rPr lang="en-US" altLang="zh-CN" sz="1400" spc="50" dirty="0">
                <a:solidFill>
                  <a:srgbClr val="0361c0"/>
                </a:solidFill>
                <a:latin typeface="Times New Roman"/>
                <a:ea typeface="Times New Roman"/>
              </a:rPr>
              <a:t>%20Collection%2</a:t>
            </a:r>
          </a:p>
          <a:p>
            <a:pPr>
              <a:lnSpc>
                <a:spcPts val="405"/>
              </a:lnSpc>
            </a:pPr>
            <a:endParaRPr lang="en-US" dirty="0" smtClean="0"/>
          </a:p>
          <a:p>
            <a:pPr marL="0" indent="228600">
              <a:lnSpc>
                <a:spcPct val="100000"/>
              </a:lnSpc>
            </a:pPr>
            <a:r>
              <a:rPr lang="en-US" altLang="zh-CN" sz="1400" spc="45" dirty="0">
                <a:solidFill>
                  <a:srgbClr val="0361c0"/>
                </a:solidFill>
                <a:latin typeface="Times New Roman"/>
                <a:ea typeface="Times New Roman"/>
              </a:rPr>
              <a:t>0wit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h%20Web%20Scraping.ipynb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66889" y="2040334"/>
            <a:ext cx="2562598" cy="3847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20167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Request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Falcon9</a:t>
            </a:r>
          </a:p>
          <a:p>
            <a:pPr marL="0" indent="444880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Wiki</a:t>
            </a:r>
            <a:r>
              <a:rPr lang="en-US" altLang="zh-CN" sz="1800" spc="-69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page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Extract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all</a:t>
            </a:r>
            <a:r>
              <a:rPr lang="en-US" altLang="zh-CN" sz="1800" spc="-12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column/variable</a:t>
            </a:r>
          </a:p>
          <a:p>
            <a:pPr marL="0" indent="218820">
              <a:lnSpc>
                <a:spcPct val="97083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names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800" spc="-5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HTML</a:t>
            </a:r>
          </a:p>
          <a:p>
            <a:pPr marL="0" indent="676020">
              <a:lnSpc>
                <a:spcPct val="100000"/>
              </a:lnSpc>
            </a:pPr>
            <a:r>
              <a:rPr lang="en-US" altLang="zh-CN" sz="1800" spc="-5" b="1" dirty="0">
                <a:solidFill>
                  <a:srgbClr val="fefefe"/>
                </a:solidFill>
                <a:latin typeface="Calibri"/>
                <a:ea typeface="Calibri"/>
              </a:rPr>
              <a:t>table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header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198119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Create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frame</a:t>
            </a:r>
            <a:r>
              <a:rPr lang="en-US" altLang="zh-CN" sz="1800" spc="-10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by</a:t>
            </a:r>
          </a:p>
          <a:p>
            <a:pPr marL="0" indent="99186">
              <a:lnSpc>
                <a:spcPct val="97083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parsing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800" spc="-6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HTML</a:t>
            </a:r>
          </a:p>
          <a:p>
            <a:pPr marL="0" indent="988441">
              <a:lnSpc>
                <a:spcPct val="100000"/>
              </a:lnSpc>
            </a:pPr>
            <a:r>
              <a:rPr lang="en-US" altLang="zh-CN" sz="1800" spc="-15" b="1" dirty="0">
                <a:solidFill>
                  <a:srgbClr val="fefefe"/>
                </a:solidFill>
                <a:latin typeface="Calibri"/>
                <a:ea typeface="Calibri"/>
              </a:rPr>
              <a:t>tab</a:t>
            </a:r>
            <a:r>
              <a:rPr lang="en-US" altLang="zh-CN" sz="1800" spc="-5" b="1" dirty="0">
                <a:solidFill>
                  <a:srgbClr val="fefefe"/>
                </a:solidFill>
                <a:latin typeface="Calibri"/>
                <a:ea typeface="Calibri"/>
              </a:rPr>
              <a:t>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61694" y="468774"/>
            <a:ext cx="8541639" cy="3910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700" spc="2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Initially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22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22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dat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aset.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summaries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occurrences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occurrences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calculated.</a:t>
            </a:r>
          </a:p>
          <a:p>
            <a:pPr>
              <a:lnSpc>
                <a:spcPts val="59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Finally,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column.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0" indent="6755765">
              <a:lnSpc>
                <a:spcPct val="100000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Creation</a:t>
            </a:r>
            <a:r>
              <a:rPr lang="en-US" altLang="zh-CN" sz="22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spc="5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33904" y="4379039"/>
            <a:ext cx="593740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-15" dirty="0">
                <a:solidFill>
                  <a:srgbClr val="fefefe"/>
                </a:solidFill>
                <a:latin typeface="Calibri"/>
                <a:ea typeface="Calibri"/>
              </a:rPr>
              <a:t>EDA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50765" y="4379039"/>
            <a:ext cx="194267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-10" dirty="0">
                <a:solidFill>
                  <a:srgbClr val="fefefe"/>
                </a:solidFill>
                <a:latin typeface="Calibri"/>
                <a:ea typeface="Calibri"/>
              </a:rPr>
              <a:t>Summari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zations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91400" y="4379214"/>
            <a:ext cx="1724366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1480">
              <a:lnSpc>
                <a:spcPct val="100000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La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nding</a:t>
            </a:r>
          </a:p>
          <a:p>
            <a:pPr marL="0">
              <a:lnSpc>
                <a:spcPct val="100000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Outcome</a:t>
            </a:r>
            <a:r>
              <a:rPr lang="en-US" altLang="zh-CN" sz="22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Label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1694" y="5457673"/>
            <a:ext cx="8351965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-4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Source</a:t>
            </a:r>
            <a:r>
              <a:rPr lang="en-US" altLang="zh-CN" sz="1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  <a:r>
              <a:rPr lang="en-US" altLang="zh-CN" sz="14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https://github.com/tflores/applied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data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science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Calibri"/>
                <a:ea typeface="Calibri"/>
              </a:rPr>
              <a:t>capstone/blob/master/Data%20Wrangling.ipynb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1694" y="468774"/>
            <a:ext cx="9484411" cy="5915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700" spc="1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700" spc="15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700" spc="15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Visualization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explore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data,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scatterplots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barplots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visualize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pair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features:</a:t>
            </a:r>
          </a:p>
          <a:p>
            <a:pPr>
              <a:lnSpc>
                <a:spcPts val="1389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Number,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Number,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Mass,</a:t>
            </a:r>
          </a:p>
          <a:p>
            <a:pPr marL="0" indent="68580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Number,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8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44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1400" spc="6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1400" spc="45" dirty="0">
                <a:solidFill>
                  <a:srgbClr val="0361c0"/>
                </a:solidFill>
                <a:latin typeface="Times New Roman"/>
                <a:ea typeface="Times New Roman"/>
              </a:rPr>
              <a:t>capstone/blob/master/EDA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%20with%20Data%20Visualization.ipynb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24945" y="6110136"/>
            <a:ext cx="2575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861694" y="469028"/>
            <a:ext cx="9557835" cy="6063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-100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700" spc="-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-6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700" spc="-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-94" dirty="0">
                <a:solidFill>
                  <a:srgbClr val="0947c9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following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queries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performed:</a:t>
            </a:r>
          </a:p>
          <a:p>
            <a:pPr>
              <a:lnSpc>
                <a:spcPts val="609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mission;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Top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whose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'CCA’;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launched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(CRS);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v1.1;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achieved;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</a:p>
          <a:p>
            <a:pPr marL="0" indent="685800">
              <a:lnSpc>
                <a:spcPct val="100000"/>
              </a:lnSpc>
            </a:pPr>
            <a:r>
              <a:rPr lang="en-US" altLang="zh-CN" sz="1800" spc="129" dirty="0">
                <a:solidFill>
                  <a:srgbClr val="282828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282828"/>
                </a:solidFill>
                <a:latin typeface="Times New Roman"/>
                <a:ea typeface="Times New Roman"/>
              </a:rPr>
              <a:t>6000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kg;</a:t>
            </a:r>
          </a:p>
          <a:p>
            <a:pPr>
              <a:lnSpc>
                <a:spcPts val="58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outcomes;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versions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mass;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Failed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ship,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versions,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</a:p>
          <a:p>
            <a:pPr marL="0" indent="685800">
              <a:lnSpc>
                <a:spcPct val="100000"/>
              </a:lnSpc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2015;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>
              <a:lnSpc>
                <a:spcPts val="58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(such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(drone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ship)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(ground</a:t>
            </a:r>
          </a:p>
          <a:p>
            <a:pPr marL="0" indent="685800">
              <a:lnSpc>
                <a:spcPct val="100000"/>
              </a:lnSpc>
            </a:pP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pad))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20.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129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3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1400" spc="34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capstone/blob/master/EDA.ipynb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4945" y="6110136"/>
            <a:ext cx="2575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861694" y="469028"/>
            <a:ext cx="10520795" cy="5884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70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marL="0" indent="68262">
              <a:lnSpc>
                <a:spcPct val="100000"/>
              </a:lnSpc>
            </a:pPr>
            <a:r>
              <a:rPr lang="en-US" altLang="zh-CN" sz="26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6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600" spc="55" dirty="0">
                <a:solidFill>
                  <a:srgbClr val="282828"/>
                </a:solidFill>
                <a:latin typeface="Times New Roman"/>
                <a:ea typeface="Times New Roman"/>
              </a:rPr>
              <a:t>Markers,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" dirty="0">
                <a:solidFill>
                  <a:srgbClr val="282828"/>
                </a:solidFill>
                <a:latin typeface="Times New Roman"/>
                <a:ea typeface="Times New Roman"/>
              </a:rPr>
              <a:t>circles,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" dirty="0">
                <a:solidFill>
                  <a:srgbClr val="282828"/>
                </a:solidFill>
                <a:latin typeface="Times New Roman"/>
                <a:ea typeface="Times New Roman"/>
              </a:rPr>
              <a:t>lines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" dirty="0">
                <a:solidFill>
                  <a:srgbClr val="282828"/>
                </a:solidFill>
                <a:latin typeface="Times New Roman"/>
                <a:ea typeface="Times New Roman"/>
              </a:rPr>
              <a:t>clusters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4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4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9" dirty="0">
                <a:solidFill>
                  <a:srgbClr val="282828"/>
                </a:solidFill>
                <a:latin typeface="Times New Roman"/>
                <a:ea typeface="Times New Roman"/>
              </a:rPr>
              <a:t>Maps</a:t>
            </a:r>
          </a:p>
          <a:p>
            <a:pPr>
              <a:lnSpc>
                <a:spcPts val="910"/>
              </a:lnSpc>
            </a:pPr>
            <a:endParaRPr lang="en-US" dirty="0" smtClean="0"/>
          </a:p>
          <a:p>
            <a:pPr marL="0" indent="525399">
              <a:lnSpc>
                <a:spcPct val="100000"/>
              </a:lnSpc>
            </a:pPr>
            <a:r>
              <a:rPr lang="en-US" altLang="zh-CN" sz="19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9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indicate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sites;</a:t>
            </a:r>
          </a:p>
          <a:p>
            <a:pPr>
              <a:lnSpc>
                <a:spcPts val="719"/>
              </a:lnSpc>
            </a:pPr>
            <a:endParaRPr lang="en-US" dirty="0" smtClean="0"/>
          </a:p>
          <a:p>
            <a:pPr marL="0" indent="525399">
              <a:lnSpc>
                <a:spcPct val="100000"/>
              </a:lnSpc>
            </a:pPr>
            <a:r>
              <a:rPr lang="en-US" altLang="zh-CN" sz="19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9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ea typeface="Times New Roman"/>
              </a:rPr>
              <a:t>Circles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indicate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highlighted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areas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specific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ea typeface="Times New Roman"/>
              </a:rPr>
              <a:t>coordinates,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9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Johnson</a:t>
            </a:r>
            <a:r>
              <a:rPr lang="en-US" altLang="zh-CN" sz="19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</a:p>
          <a:p>
            <a:pPr marL="0" indent="753999">
              <a:lnSpc>
                <a:spcPct val="100000"/>
              </a:lnSpc>
            </a:pPr>
            <a:r>
              <a:rPr lang="en-US" altLang="zh-CN" sz="1900" spc="20" dirty="0">
                <a:solidFill>
                  <a:srgbClr val="282828"/>
                </a:solidFill>
                <a:latin typeface="Times New Roman"/>
                <a:ea typeface="Times New Roman"/>
              </a:rPr>
              <a:t>Cent</a:t>
            </a:r>
            <a:r>
              <a:rPr lang="en-US" altLang="zh-CN" sz="1900" spc="15" dirty="0">
                <a:solidFill>
                  <a:srgbClr val="282828"/>
                </a:solidFill>
                <a:latin typeface="Times New Roman"/>
                <a:ea typeface="Times New Roman"/>
              </a:rPr>
              <a:t>er;</a:t>
            </a:r>
          </a:p>
          <a:p>
            <a:pPr>
              <a:lnSpc>
                <a:spcPts val="490"/>
              </a:lnSpc>
            </a:pPr>
            <a:endParaRPr lang="en-US" dirty="0" smtClean="0"/>
          </a:p>
          <a:p>
            <a:pPr marL="0" indent="525399">
              <a:lnSpc>
                <a:spcPct val="100000"/>
              </a:lnSpc>
            </a:pPr>
            <a:r>
              <a:rPr lang="en-US" altLang="zh-CN" sz="19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9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clusters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indicates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282828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events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coordinate,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282828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9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site;</a:t>
            </a:r>
          </a:p>
          <a:p>
            <a:pPr marL="0" indent="753999">
              <a:lnSpc>
                <a:spcPct val="100000"/>
              </a:lnSpc>
            </a:pPr>
            <a:r>
              <a:rPr lang="en-US" altLang="zh-CN" sz="19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>
              <a:lnSpc>
                <a:spcPts val="709"/>
              </a:lnSpc>
            </a:pPr>
            <a:endParaRPr lang="en-US" dirty="0" smtClean="0"/>
          </a:p>
          <a:p>
            <a:pPr marL="0" indent="525399">
              <a:lnSpc>
                <a:spcPct val="100000"/>
              </a:lnSpc>
            </a:pPr>
            <a:r>
              <a:rPr lang="en-US" altLang="zh-CN" sz="19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9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900" spc="64" dirty="0">
                <a:solidFill>
                  <a:srgbClr val="282828"/>
                </a:solidFill>
                <a:latin typeface="Times New Roman"/>
                <a:ea typeface="Times New Roman"/>
              </a:rPr>
              <a:t>Lines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9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indicate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distances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282828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19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282828"/>
                </a:solidFill>
                <a:latin typeface="Times New Roman"/>
                <a:ea typeface="Times New Roman"/>
              </a:rPr>
              <a:t>coordinates.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hangingPunct="0" marL="296862" indent="-228600">
              <a:lnSpc>
                <a:spcPct val="95416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89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5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1400" spc="64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0" dirty="0">
                <a:solidFill>
                  <a:srgbClr val="0361c0"/>
                </a:solidFill>
                <a:latin typeface="Times New Roman"/>
                <a:ea typeface="Times New Roman"/>
              </a:rPr>
              <a:t>capstone/b</a:t>
            </a:r>
            <a:r>
              <a:rPr lang="en-US" altLang="zh-CN" sz="1400" spc="75" dirty="0">
                <a:solidFill>
                  <a:srgbClr val="0361c0"/>
                </a:solidFill>
                <a:latin typeface="Times New Roman"/>
                <a:ea typeface="Times New Roman"/>
              </a:rPr>
              <a:t>lob/d232d76932163635b072952f121a8d70286e0d84/Interactive%20Visual%20Analytics%20with%20Folium%20l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ab.i</a:t>
            </a:r>
            <a:r>
              <a:rPr lang="en-US" altLang="zh-CN" sz="1400" spc="20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pynb</a:t>
            </a:r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0" indent="10263251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861694" y="468774"/>
            <a:ext cx="9347502" cy="5586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9" dirty="0">
                <a:solidFill>
                  <a:srgbClr val="0947c9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5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9" dirty="0">
                <a:solidFill>
                  <a:srgbClr val="0947c9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following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graphs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plots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visualize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Percentage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range</a:t>
            </a:r>
          </a:p>
          <a:p>
            <a:pPr>
              <a:lnSpc>
                <a:spcPts val="1360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combination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allowed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quickly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analyze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relation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sites,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helping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identify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1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800" spc="15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55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5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55" dirty="0">
                <a:solidFill>
                  <a:srgbClr val="0361c0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1800" spc="6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1800" spc="125" dirty="0">
                <a:solidFill>
                  <a:srgbClr val="0361c0"/>
                </a:solidFill>
                <a:latin typeface="Times New Roman"/>
                <a:ea typeface="Times New Roman"/>
                <a:hlinkClick r:id="rId3"/>
              </a:rPr>
              <a:t>capstone/blo</a:t>
            </a:r>
            <a:r>
              <a:rPr lang="en-US" altLang="zh-CN" sz="1800" spc="120" dirty="0">
                <a:solidFill>
                  <a:srgbClr val="0361c0"/>
                </a:solidFill>
                <a:latin typeface="Times New Roman"/>
                <a:ea typeface="Times New Roman"/>
                <a:hlinkClick r:id="rId2"/>
              </a:rPr>
              <a:t>b/d232d76932163635b072952f121a8d70286e0d84/spacex_dash_app.py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861694" y="468774"/>
            <a:ext cx="9442006" cy="207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3700" spc="1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3700" spc="1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(Classification)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Four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compared: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logistic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regression,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support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vector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machine,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nearest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neighbors.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92212" y="3438525"/>
            <a:ext cx="1940452" cy="1005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-10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  <a:r>
              <a:rPr lang="en-US" altLang="zh-CN" sz="22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preparation</a:t>
            </a:r>
          </a:p>
          <a:p>
            <a:pPr marL="0" indent="749617">
              <a:lnSpc>
                <a:spcPct val="100000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</a:p>
          <a:p>
            <a:pPr marL="0" indent="88836">
              <a:lnSpc>
                <a:spcPct val="100000"/>
              </a:lnSpc>
            </a:pPr>
            <a:r>
              <a:rPr lang="en-US" altLang="zh-CN" sz="2200" spc="-15" dirty="0">
                <a:solidFill>
                  <a:srgbClr val="fefefe"/>
                </a:solidFill>
                <a:latin typeface="Calibri"/>
                <a:ea typeface="Calibri"/>
              </a:rPr>
              <a:t>standar</a:t>
            </a: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dization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69459" y="3312715"/>
            <a:ext cx="2143166" cy="1285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Test</a:t>
            </a:r>
            <a:r>
              <a:rPr lang="en-US" altLang="zh-CN" sz="22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22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each</a:t>
            </a:r>
            <a:r>
              <a:rPr lang="en-US" altLang="zh-CN" sz="22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model</a:t>
            </a:r>
          </a:p>
          <a:p>
            <a:pPr marL="0" indent="12700">
              <a:lnSpc>
                <a:spcPct val="91666"/>
              </a:lnSpc>
            </a:pP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with</a:t>
            </a:r>
            <a:r>
              <a:rPr lang="en-US" altLang="zh-CN" sz="2200" spc="-4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combinations</a:t>
            </a:r>
          </a:p>
          <a:p>
            <a:pPr marL="0" indent="949960">
              <a:lnSpc>
                <a:spcPct val="91666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</a:p>
          <a:p>
            <a:pPr marL="0" indent="88900">
              <a:lnSpc>
                <a:spcPct val="100000"/>
              </a:lnSpc>
            </a:pPr>
            <a:r>
              <a:rPr lang="en-US" altLang="zh-CN" sz="2200" spc="-15" dirty="0">
                <a:solidFill>
                  <a:srgbClr val="fefefe"/>
                </a:solidFill>
                <a:latin typeface="Calibri"/>
                <a:ea typeface="Calibri"/>
              </a:rPr>
              <a:t>hyperpar</a:t>
            </a: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ameters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284209" y="3620134"/>
            <a:ext cx="1672384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Comparison</a:t>
            </a:r>
            <a:r>
              <a:rPr lang="en-US" altLang="zh-CN" sz="22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</a:p>
          <a:p>
            <a:pPr marL="0" indent="452373">
              <a:lnSpc>
                <a:spcPct val="100000"/>
              </a:lnSpc>
            </a:pPr>
            <a:r>
              <a:rPr lang="en-US" altLang="zh-CN" sz="2200" spc="-10" dirty="0">
                <a:solidFill>
                  <a:srgbClr val="fefefe"/>
                </a:solidFill>
                <a:latin typeface="Calibri"/>
                <a:ea typeface="Calibri"/>
              </a:rPr>
              <a:t>resu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lts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61694" y="5289622"/>
            <a:ext cx="8880244" cy="428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75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5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1400" spc="6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1400" spc="85" dirty="0">
                <a:solidFill>
                  <a:srgbClr val="0361c0"/>
                </a:solidFill>
                <a:latin typeface="Times New Roman"/>
                <a:ea typeface="Times New Roman"/>
              </a:rPr>
              <a:t>capstone/blob/d232d7693</a:t>
            </a:r>
            <a:r>
              <a:rPr lang="en-US" altLang="zh-CN" sz="1400" spc="80" dirty="0">
                <a:solidFill>
                  <a:srgbClr val="0361c0"/>
                </a:solidFill>
                <a:latin typeface="Times New Roman"/>
                <a:ea typeface="Times New Roman"/>
              </a:rPr>
              <a:t>2163635b072952f121a8d70286e0d84/Machine%20Learning%20Prediction.ipynb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861694" y="469028"/>
            <a:ext cx="10275924" cy="509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Res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ults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71119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results: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104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sites;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25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6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25" dirty="0">
                <a:solidFill>
                  <a:srgbClr val="282828"/>
                </a:solidFill>
                <a:latin typeface="Times New Roman"/>
                <a:ea typeface="Times New Roman"/>
              </a:rPr>
              <a:t>itself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6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ea typeface="Times New Roman"/>
              </a:rPr>
              <a:t>NASA;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80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v1.1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2,928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kg;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happened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2015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ea typeface="Times New Roman"/>
              </a:rPr>
              <a:t>fiver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ea typeface="Times New Roman"/>
              </a:rPr>
              <a:t>after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Falcon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versions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ships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having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above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average;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Almost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100%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6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6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successful;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89" dirty="0">
                <a:solidFill>
                  <a:srgbClr val="282828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versions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failed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ships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2015: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75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v1.1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80" dirty="0">
                <a:solidFill>
                  <a:srgbClr val="282828"/>
                </a:solidFill>
                <a:latin typeface="Times New Roman"/>
                <a:ea typeface="Times New Roman"/>
              </a:rPr>
              <a:t>B1012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80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4" dirty="0">
                <a:solidFill>
                  <a:srgbClr val="282828"/>
                </a:solidFill>
                <a:latin typeface="Times New Roman"/>
                <a:ea typeface="Times New Roman"/>
              </a:rPr>
              <a:t>v1.1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75" dirty="0">
                <a:solidFill>
                  <a:srgbClr val="282828"/>
                </a:solidFill>
                <a:latin typeface="Times New Roman"/>
                <a:ea typeface="Times New Roman"/>
              </a:rPr>
              <a:t>B1015;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528319">
              <a:lnSpc>
                <a:spcPct val="100000"/>
              </a:lnSpc>
            </a:pPr>
            <a:r>
              <a:rPr lang="en-US" altLang="zh-CN" sz="16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6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75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became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282828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55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6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years</a:t>
            </a:r>
            <a:r>
              <a:rPr lang="en-US" altLang="zh-CN" sz="16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0" dirty="0">
                <a:solidFill>
                  <a:srgbClr val="282828"/>
                </a:solidFill>
                <a:latin typeface="Times New Roman"/>
                <a:ea typeface="Times New Roman"/>
              </a:rPr>
              <a:t>passed.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861694" y="469028"/>
            <a:ext cx="10205191" cy="2570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Res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ults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71119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identify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</a:p>
          <a:p>
            <a:pPr marL="0" indent="299719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safety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places,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near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sea,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good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logistic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infrastructure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around.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marL="0" indent="71119">
              <a:lnSpc>
                <a:spcPct val="100000"/>
              </a:lnSpc>
            </a:pPr>
            <a:r>
              <a:rPr lang="en-US" altLang="zh-CN" sz="220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east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sites.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861694" y="469028"/>
            <a:ext cx="6916511" cy="2730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Res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ults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71119">
              <a:lnSpc>
                <a:spcPct val="100000"/>
              </a:lnSpc>
            </a:pPr>
            <a:r>
              <a:rPr lang="en-US" altLang="zh-CN" sz="22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showed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Classifier</a:t>
            </a:r>
          </a:p>
          <a:p>
            <a:pPr marL="0" indent="299719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landings,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having</a:t>
            </a:r>
          </a:p>
          <a:p>
            <a:pPr marL="0" indent="299719">
              <a:lnSpc>
                <a:spcPct val="100000"/>
              </a:lnSpc>
            </a:pP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87%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</a:p>
          <a:p>
            <a:pPr marL="0" indent="299719">
              <a:lnSpc>
                <a:spcPct val="100000"/>
              </a:lnSpc>
            </a:pPr>
            <a:r>
              <a:rPr lang="en-US" altLang="zh-CN" sz="2200" spc="129" dirty="0">
                <a:solidFill>
                  <a:srgbClr val="282828"/>
                </a:solidFill>
                <a:latin typeface="Times New Roman"/>
                <a:ea typeface="Times New Roman"/>
              </a:rPr>
              <a:t>94</a:t>
            </a:r>
            <a:r>
              <a:rPr lang="en-US" altLang="zh-CN" sz="2200" spc="145" dirty="0">
                <a:solidFill>
                  <a:srgbClr val="282828"/>
                </a:solidFill>
                <a:latin typeface="Times New Roman"/>
                <a:ea typeface="Times New Roman"/>
              </a:rPr>
              <a:t>%.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1694" y="468774"/>
            <a:ext cx="2717904" cy="4594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3700" spc="25" dirty="0">
                <a:solidFill>
                  <a:srgbClr val="0947c9"/>
                </a:solidFill>
                <a:latin typeface="Times New Roman"/>
                <a:ea typeface="Times New Roman"/>
              </a:rPr>
              <a:t>line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9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2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Introduction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Methodology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0" dirty="0">
                <a:solidFill>
                  <a:srgbClr val="282828"/>
                </a:solidFill>
                <a:latin typeface="Times New Roman"/>
                <a:ea typeface="Times New Roman"/>
              </a:rPr>
              <a:t>Conclusion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188594">
              <a:lnSpc>
                <a:spcPct val="100000"/>
              </a:lnSpc>
            </a:pPr>
            <a:r>
              <a:rPr lang="en-US" altLang="zh-CN" sz="2200" spc="1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ea typeface="Times New Roman"/>
              </a:rPr>
              <a:t>Appendix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>
            <a:off x="861694" y="469028"/>
            <a:ext cx="9429344" cy="5131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94932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above,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verify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 marL="0" indent="323532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nowadays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CCAF5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40,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recent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;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94932">
              <a:lnSpc>
                <a:spcPct val="100000"/>
              </a:lnSpc>
            </a:pPr>
            <a:r>
              <a:rPr lang="en-US" altLang="zh-CN" sz="22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10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second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VAFB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4E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third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39A;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94932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improved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time.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848677" y="468774"/>
            <a:ext cx="10069734" cy="5045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017">
              <a:lnSpc>
                <a:spcPct val="100000"/>
              </a:lnSpc>
            </a:pP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9,000kg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(about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school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bus)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excellent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ra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te;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12,000kg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sites.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861694" y="469028"/>
            <a:ext cx="5552017" cy="5012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9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biggest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rates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orbits: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-6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L1;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-15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GEO;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HEO;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SSO.</a:t>
            </a:r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Followed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by: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3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VLEO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(above</a:t>
            </a:r>
            <a:r>
              <a:rPr lang="en-US" altLang="zh-CN" sz="1800" spc="1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80%);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8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LFO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(above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70%).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TextBox 75"/>
          <p:cNvSpPr txBox="1"/>
          <p:nvPr/>
        </p:nvSpPr>
        <p:spPr>
          <a:xfrm>
            <a:off x="861694" y="469028"/>
            <a:ext cx="9222748" cy="5014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Apparently,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improved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orbits;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VLEO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business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opportunity,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recent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frequ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ea typeface="Times New Roman"/>
              </a:rPr>
              <a:t>ency.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TextBox 78"/>
          <p:cNvSpPr txBox="1"/>
          <p:nvPr/>
        </p:nvSpPr>
        <p:spPr>
          <a:xfrm>
            <a:off x="861694" y="469028"/>
            <a:ext cx="9744426" cy="4766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Apparently,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relation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GTO;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ISS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widest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good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success;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few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GEO.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1" name="TextBox 81"/>
          <p:cNvSpPr txBox="1"/>
          <p:nvPr/>
        </p:nvSpPr>
        <p:spPr>
          <a:xfrm>
            <a:off x="861694" y="468774"/>
            <a:ext cx="5787437" cy="3507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70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Yearly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Trend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7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6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started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increasing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2013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kept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2020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;</a:t>
            </a:r>
          </a:p>
          <a:p>
            <a:pPr>
              <a:lnSpc>
                <a:spcPts val="1360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69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years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period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adjusts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improvement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5" dirty="0">
                <a:solidFill>
                  <a:srgbClr val="282828"/>
                </a:solidFill>
                <a:latin typeface="Times New Roman"/>
                <a:ea typeface="Times New Roman"/>
              </a:rPr>
              <a:t>techno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logy.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861694" y="468774"/>
            <a:ext cx="9059676" cy="5158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700" spc="1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data,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four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sites: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4"/>
              </a:lnSpc>
            </a:pPr>
            <a:endParaRPr lang="en-US" dirty="0" smtClean="0"/>
          </a:p>
          <a:p>
            <a:pPr hangingPunct="0" marL="767080">
              <a:lnSpc>
                <a:spcPct val="135000"/>
              </a:lnSpc>
            </a:pPr>
            <a:r>
              <a:rPr lang="en-US" altLang="zh-CN" sz="1800" spc="4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800" spc="-2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b="1" dirty="0">
                <a:solidFill>
                  <a:srgbClr val="fefefe"/>
                </a:solidFill>
                <a:latin typeface="Calibri"/>
                <a:ea typeface="Calibri"/>
              </a:rPr>
              <a:t>Site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CCAFS</a:t>
            </a:r>
            <a:r>
              <a:rPr lang="en-US" altLang="zh-CN" sz="1800" spc="-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CCAFS</a:t>
            </a:r>
            <a:r>
              <a:rPr lang="en-US" altLang="zh-CN" sz="1800" spc="-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SLC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KSC</a:t>
            </a:r>
            <a:r>
              <a:rPr lang="en-US" altLang="zh-CN" sz="1800" spc="-18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39A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VAFB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SLC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4E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selecting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occurrences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“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launch_site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”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values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dataset.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7" name="TextBox 87"/>
          <p:cNvSpPr txBox="1"/>
          <p:nvPr/>
        </p:nvSpPr>
        <p:spPr>
          <a:xfrm>
            <a:off x="861694" y="468774"/>
            <a:ext cx="7248369" cy="17407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3700" spc="1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700" spc="17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'CCA'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`CCA`: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61694" y="2460244"/>
            <a:ext cx="35877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b="1" dirty="0">
                <a:solidFill>
                  <a:srgbClr val="fefefe"/>
                </a:solidFill>
                <a:latin typeface="Calibri"/>
                <a:ea typeface="Calibri"/>
              </a:rPr>
              <a:t>Da</a:t>
            </a: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te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924685" y="2460244"/>
            <a:ext cx="71097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Time</a:t>
            </a:r>
            <a:r>
              <a:rPr lang="en-US" altLang="zh-CN" sz="1400" spc="-25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UTC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987675" y="2353691"/>
            <a:ext cx="58369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Boos</a:t>
            </a: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ter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-20" b="1" dirty="0">
                <a:solidFill>
                  <a:srgbClr val="fefefe"/>
                </a:solidFill>
                <a:latin typeface="Calibri"/>
                <a:ea typeface="Calibri"/>
              </a:rPr>
              <a:t>Ver</a:t>
            </a:r>
            <a:r>
              <a:rPr lang="en-US" altLang="zh-CN" sz="1400" spc="-15" b="1" dirty="0">
                <a:solidFill>
                  <a:srgbClr val="fefefe"/>
                </a:solidFill>
                <a:latin typeface="Calibri"/>
                <a:ea typeface="Calibri"/>
              </a:rPr>
              <a:t>sion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4050665" y="2460244"/>
            <a:ext cx="1660939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89" algn="l"/>
              </a:tabLst>
            </a:pP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400" spc="-5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Site	</a:t>
            </a: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Payload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6502781" y="2353691"/>
            <a:ext cx="609596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P</a:t>
            </a: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ayload</a:t>
            </a:r>
          </a:p>
          <a:p>
            <a:pPr marL="0">
              <a:lnSpc>
                <a:spcPct val="100000"/>
              </a:lnSpc>
            </a:pP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Mass</a:t>
            </a:r>
            <a:r>
              <a:rPr lang="en-US" altLang="zh-CN" sz="1400" spc="5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kg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7407909" y="2460244"/>
            <a:ext cx="39669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Orb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it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8302625" y="2460244"/>
            <a:ext cx="72558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Custom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er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9365868" y="2353691"/>
            <a:ext cx="690902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Mis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sion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O</a:t>
            </a: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utcome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0268966" y="2353691"/>
            <a:ext cx="690902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5" b="1" dirty="0">
                <a:solidFill>
                  <a:srgbClr val="fefefe"/>
                </a:solidFill>
                <a:latin typeface="Calibri"/>
                <a:ea typeface="Calibri"/>
              </a:rPr>
              <a:t>Landi</a:t>
            </a:r>
            <a:r>
              <a:rPr lang="en-US" altLang="zh-CN" sz="1400" b="1" dirty="0">
                <a:solidFill>
                  <a:srgbClr val="fefefe"/>
                </a:solidFill>
                <a:latin typeface="Calibri"/>
                <a:ea typeface="Calibri"/>
              </a:rPr>
              <a:t>ng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-10" b="1" dirty="0">
                <a:solidFill>
                  <a:srgbClr val="fefefe"/>
                </a:solidFill>
                <a:latin typeface="Calibri"/>
                <a:ea typeface="Calibri"/>
              </a:rPr>
              <a:t>O</a:t>
            </a:r>
            <a:r>
              <a:rPr lang="en-US" altLang="zh-CN" sz="1400" spc="-5" b="1" dirty="0">
                <a:solidFill>
                  <a:srgbClr val="fefefe"/>
                </a:solidFill>
                <a:latin typeface="Calibri"/>
                <a:ea typeface="Calibri"/>
              </a:rPr>
              <a:t>utcome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861694" y="2959735"/>
            <a:ext cx="71478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2010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06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04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924685" y="2959735"/>
            <a:ext cx="55232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18: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45:00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2987675" y="2959735"/>
            <a:ext cx="184419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9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v1.0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B0003	</a:t>
            </a:r>
            <a:r>
              <a:rPr lang="en-US" altLang="zh-CN" sz="1200" spc="-5" b="1" dirty="0">
                <a:solidFill>
                  <a:srgbClr val="000000"/>
                </a:solidFill>
                <a:latin typeface="Calibri"/>
                <a:ea typeface="Calibri"/>
              </a:rPr>
              <a:t>CCA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FS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113654" y="2875914"/>
            <a:ext cx="1179962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200" spc="10" dirty="0">
                <a:solidFill>
                  <a:srgbClr val="000000"/>
                </a:solidFill>
                <a:latin typeface="Calibri"/>
                <a:ea typeface="Calibri"/>
              </a:rPr>
              <a:t>Dragon</a:t>
            </a:r>
            <a:r>
              <a:rPr lang="en-US" altLang="zh-CN" sz="1200" spc="-10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10" dirty="0">
                <a:solidFill>
                  <a:srgbClr val="000000"/>
                </a:solidFill>
                <a:latin typeface="Calibri"/>
                <a:ea typeface="Calibri"/>
              </a:rPr>
              <a:t>Spacecraft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Qualification</a:t>
            </a:r>
            <a:r>
              <a:rPr lang="en-US" altLang="zh-CN" sz="1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Unit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6502781" y="2959735"/>
            <a:ext cx="8994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7407909" y="2959735"/>
            <a:ext cx="24832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5" dirty="0">
                <a:solidFill>
                  <a:srgbClr val="000000"/>
                </a:solidFill>
                <a:latin typeface="Calibri"/>
                <a:ea typeface="Calibri"/>
              </a:rPr>
              <a:t>LEO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8302625" y="2959735"/>
            <a:ext cx="458475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5" dirty="0">
                <a:solidFill>
                  <a:srgbClr val="000000"/>
                </a:solidFill>
                <a:latin typeface="Calibri"/>
                <a:ea typeface="Calibri"/>
              </a:rPr>
              <a:t>Spac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eX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9365868" y="2959735"/>
            <a:ext cx="48607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Succ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ess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268966" y="2868294"/>
            <a:ext cx="73327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Fa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ilure</a:t>
            </a:r>
          </a:p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(parac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hute)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861694" y="3600068"/>
            <a:ext cx="71478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2010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12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08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924685" y="3600068"/>
            <a:ext cx="55232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15: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43:00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2987675" y="3600068"/>
            <a:ext cx="184419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9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v1.0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B0004	</a:t>
            </a:r>
            <a:r>
              <a:rPr lang="en-US" altLang="zh-CN" sz="1200" spc="-5" b="1" dirty="0">
                <a:solidFill>
                  <a:srgbClr val="000000"/>
                </a:solidFill>
                <a:latin typeface="Calibri"/>
                <a:ea typeface="Calibri"/>
              </a:rPr>
              <a:t>CCA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FS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5113654" y="3325629"/>
            <a:ext cx="1239982" cy="731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Dragon</a:t>
            </a:r>
            <a:r>
              <a:rPr lang="en-US" altLang="zh-CN" sz="12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r>
              <a:rPr lang="en-US" altLang="zh-CN" sz="1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flight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C1,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CubeSats,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barrel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Brouere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che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ese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6502781" y="3600068"/>
            <a:ext cx="8994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7407909" y="3600068"/>
            <a:ext cx="55634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LEO</a:t>
            </a:r>
            <a:r>
              <a:rPr lang="en-US" altLang="zh-CN" sz="1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(ISS)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8302625" y="3516003"/>
            <a:ext cx="841929" cy="350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200" spc="20" dirty="0">
                <a:solidFill>
                  <a:srgbClr val="000000"/>
                </a:solidFill>
                <a:latin typeface="Calibri"/>
                <a:ea typeface="Calibri"/>
              </a:rPr>
              <a:t>NASA</a:t>
            </a:r>
            <a:r>
              <a:rPr lang="en-US" altLang="zh-CN" sz="1200" spc="-13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20" dirty="0">
                <a:solidFill>
                  <a:srgbClr val="000000"/>
                </a:solidFill>
                <a:latin typeface="Calibri"/>
                <a:ea typeface="Calibri"/>
              </a:rPr>
              <a:t>(COTS)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NRO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9365868" y="3600068"/>
            <a:ext cx="48607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Succ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ess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0268966" y="3508295"/>
            <a:ext cx="733279" cy="366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ailure</a:t>
            </a:r>
          </a:p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(parac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hute)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861694" y="4240276"/>
            <a:ext cx="71478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2012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05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22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924685" y="4240276"/>
            <a:ext cx="55232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07: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44:00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2987675" y="4240276"/>
            <a:ext cx="184419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9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v1.0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B0005	</a:t>
            </a:r>
            <a:r>
              <a:rPr lang="en-US" altLang="zh-CN" sz="1200" spc="-5" b="1" dirty="0">
                <a:solidFill>
                  <a:srgbClr val="000000"/>
                </a:solidFill>
                <a:latin typeface="Calibri"/>
                <a:ea typeface="Calibri"/>
              </a:rPr>
              <a:t>CCA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FS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5113654" y="4156368"/>
            <a:ext cx="1239982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Dragon</a:t>
            </a:r>
            <a:r>
              <a:rPr lang="en-US" altLang="zh-CN" sz="12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r>
              <a:rPr lang="en-US" altLang="zh-CN" sz="1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flight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C2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6502781" y="4240276"/>
            <a:ext cx="24234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525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7407909" y="4240276"/>
            <a:ext cx="55634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LEO</a:t>
            </a:r>
            <a:r>
              <a:rPr lang="en-US" altLang="zh-CN" sz="1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(ISS)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8302625" y="4240276"/>
            <a:ext cx="80734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NASA</a:t>
            </a:r>
            <a:r>
              <a:rPr lang="en-US" altLang="zh-CN" sz="1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(COTS)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9365868" y="4240276"/>
            <a:ext cx="48607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Succ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ess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0268966" y="4240276"/>
            <a:ext cx="723793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1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attempt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861694" y="4654550"/>
            <a:ext cx="10245364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90" algn="l"/>
                <a:tab pos="2125979" algn="l"/>
                <a:tab pos="3188970" algn="l"/>
                <a:tab pos="4251959" algn="l"/>
                <a:tab pos="5641086" algn="l"/>
                <a:tab pos="6546215" algn="l"/>
                <a:tab pos="7440930" algn="l"/>
                <a:tab pos="8504173" algn="l"/>
                <a:tab pos="9407271" algn="l"/>
              </a:tabLst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2012</a:t>
            </a:r>
            <a:r>
              <a:rPr lang="en-US" altLang="zh-CN" sz="1200" spc="-1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10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08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00:35:00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v1.0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B0006	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CCA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FS</a:t>
            </a:r>
            <a:r>
              <a:rPr lang="en-US" altLang="zh-CN" sz="1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40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SpaceX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CRS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1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500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LEO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(ISS)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NASA</a:t>
            </a:r>
            <a:r>
              <a:rPr lang="en-US" altLang="zh-CN" sz="1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(CRS)	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Success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1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attempt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861694" y="5025389"/>
            <a:ext cx="10193156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2990" algn="l"/>
                <a:tab pos="2125979" algn="l"/>
                <a:tab pos="3188970" algn="l"/>
                <a:tab pos="4251959" algn="l"/>
                <a:tab pos="5641086" algn="l"/>
                <a:tab pos="6546215" algn="l"/>
                <a:tab pos="7440930" algn="l"/>
                <a:tab pos="8504173" algn="l"/>
                <a:tab pos="9407271" algn="l"/>
              </a:tabLst>
            </a:pP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2013</a:t>
            </a:r>
            <a:r>
              <a:rPr lang="en-US" altLang="zh-CN" sz="1200" spc="-1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03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01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15:10:00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v1.0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B0007	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CCA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FS</a:t>
            </a:r>
            <a:r>
              <a:rPr lang="en-US" altLang="zh-CN" sz="1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40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SpaceX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CRS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2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677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LEO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(ISS)	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NASA</a:t>
            </a:r>
            <a:r>
              <a:rPr lang="en-US" altLang="zh-CN" sz="1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/>
                <a:ea typeface="Calibri"/>
              </a:rPr>
              <a:t>(CRS)	</a:t>
            </a:r>
            <a:r>
              <a:rPr lang="en-US" altLang="zh-CN" sz="1200" spc="-5" dirty="0">
                <a:solidFill>
                  <a:srgbClr val="000000"/>
                </a:solidFill>
                <a:latin typeface="Calibri"/>
                <a:ea typeface="Calibri"/>
              </a:rPr>
              <a:t>Success	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1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spc="-10" dirty="0">
                <a:solidFill>
                  <a:srgbClr val="000000"/>
                </a:solidFill>
                <a:latin typeface="Calibri"/>
                <a:ea typeface="Calibri"/>
              </a:rPr>
              <a:t>attemp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861694" y="5467019"/>
            <a:ext cx="7271564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five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samples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Cape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Canaveral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9" name="TextBox 129"/>
          <p:cNvSpPr txBox="1"/>
          <p:nvPr/>
        </p:nvSpPr>
        <p:spPr>
          <a:xfrm>
            <a:off x="861694" y="468774"/>
            <a:ext cx="8637520" cy="4644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NASA: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5"/>
              </a:lnSpc>
            </a:pPr>
            <a:endParaRPr lang="en-US" dirty="0" smtClean="0"/>
          </a:p>
          <a:p>
            <a:pPr hangingPunct="0" marL="906525">
              <a:lnSpc>
                <a:spcPct val="135000"/>
              </a:lnSpc>
            </a:pPr>
            <a:r>
              <a:rPr lang="en-US" altLang="zh-CN" sz="1800" spc="-15" b="1" dirty="0">
                <a:solidFill>
                  <a:srgbClr val="fefefe"/>
                </a:solidFill>
                <a:latin typeface="Calibri"/>
                <a:ea typeface="Calibri"/>
              </a:rPr>
              <a:t>Total</a:t>
            </a:r>
            <a:r>
              <a:rPr lang="en-US" altLang="zh-CN" sz="1800" spc="-1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20" b="1" dirty="0">
                <a:solidFill>
                  <a:srgbClr val="fefefe"/>
                </a:solidFill>
                <a:latin typeface="Calibri"/>
                <a:ea typeface="Calibri"/>
              </a:rPr>
              <a:t>Payload</a:t>
            </a:r>
            <a:r>
              <a:rPr lang="en-US" altLang="zh-CN" sz="1800" spc="-15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15" b="1" dirty="0">
                <a:solidFill>
                  <a:srgbClr val="fefefe"/>
                </a:solidFill>
                <a:latin typeface="Calibri"/>
                <a:ea typeface="Calibri"/>
              </a:rPr>
              <a:t>(kg)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10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ea typeface="Calibri"/>
              </a:rPr>
              <a:t>11.268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calculated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above,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summing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whose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codes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contain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‘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CRS’,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corresponds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NASA.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1694" y="469028"/>
            <a:ext cx="9851201" cy="4820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3700" spc="21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following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methodologies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analyze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data:</a:t>
            </a:r>
          </a:p>
          <a:p>
            <a:pPr>
              <a:lnSpc>
                <a:spcPts val="1194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scraping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API;</a:t>
            </a:r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(EDA),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including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wrangling,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</a:p>
          <a:p>
            <a:pPr marL="0" indent="874775">
              <a:lnSpc>
                <a:spcPct val="100000"/>
              </a:lnSpc>
            </a:pPr>
            <a:r>
              <a:rPr lang="en-US" altLang="zh-CN" sz="1800" spc="5" dirty="0">
                <a:solidFill>
                  <a:srgbClr val="282828"/>
                </a:solidFill>
                <a:latin typeface="Times New Roman"/>
                <a:ea typeface="Times New Roman"/>
              </a:rPr>
              <a:t>visual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" dirty="0">
                <a:solidFill>
                  <a:srgbClr val="282828"/>
                </a:solidFill>
                <a:latin typeface="Times New Roman"/>
                <a:ea typeface="Times New Roman"/>
              </a:rPr>
              <a:t>analytics;</a:t>
            </a:r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Prediction.</a:t>
            </a:r>
          </a:p>
          <a:p>
            <a:pPr>
              <a:lnSpc>
                <a:spcPts val="1150"/>
              </a:lnSpc>
            </a:pPr>
            <a:endParaRPr lang="en-US" dirty="0" smtClean="0"/>
          </a:p>
          <a:p>
            <a:pPr marL="0" indent="188912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169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valuable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sources;</a:t>
            </a:r>
          </a:p>
          <a:p>
            <a:pPr>
              <a:lnSpc>
                <a:spcPts val="1180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allowed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identify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features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launchings;</a:t>
            </a:r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646049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Prediction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showed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characteristics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</a:p>
          <a:p>
            <a:pPr marL="0" indent="874775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drive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opportunity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2" name="TextBox 132"/>
          <p:cNvSpPr txBox="1"/>
          <p:nvPr/>
        </p:nvSpPr>
        <p:spPr>
          <a:xfrm>
            <a:off x="861694" y="468774"/>
            <a:ext cx="8755343" cy="5158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10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10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14" dirty="0">
                <a:solidFill>
                  <a:srgbClr val="0947c9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9" dirty="0">
                <a:solidFill>
                  <a:srgbClr val="0947c9"/>
                </a:solidFill>
                <a:latin typeface="Times New Roman"/>
                <a:ea typeface="Times New Roman"/>
              </a:rPr>
              <a:t>v1.1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v1.1: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39"/>
              </a:lnSpc>
            </a:pPr>
            <a:endParaRPr lang="en-US" dirty="0" smtClean="0"/>
          </a:p>
          <a:p>
            <a:pPr hangingPunct="0" marL="906525">
              <a:lnSpc>
                <a:spcPct val="135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Avg</a:t>
            </a:r>
            <a:r>
              <a:rPr lang="en-US" altLang="zh-CN" sz="1800" spc="-89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Payload</a:t>
            </a:r>
            <a:r>
              <a:rPr lang="en-US" altLang="zh-CN" sz="1800" spc="-9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(kg)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spc="10" dirty="0">
                <a:solidFill>
                  <a:srgbClr val="000000"/>
                </a:solidFill>
                <a:latin typeface="Calibri"/>
                <a:ea typeface="Calibri"/>
              </a:rPr>
              <a:t>2.9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Filtering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above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calculating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2,928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kg.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5" name="TextBox 135"/>
          <p:cNvSpPr txBox="1"/>
          <p:nvPr/>
        </p:nvSpPr>
        <p:spPr>
          <a:xfrm>
            <a:off x="861694" y="468774"/>
            <a:ext cx="9349527" cy="5493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Date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pad: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39"/>
              </a:lnSpc>
            </a:pPr>
            <a:endParaRPr lang="en-US" dirty="0" smtClean="0"/>
          </a:p>
          <a:p>
            <a:pPr hangingPunct="0" marL="808990">
              <a:lnSpc>
                <a:spcPct val="135000"/>
              </a:lnSpc>
            </a:pPr>
            <a:r>
              <a:rPr lang="en-US" altLang="zh-CN" sz="1800" spc="55" b="1" dirty="0">
                <a:solidFill>
                  <a:srgbClr val="fefefe"/>
                </a:solidFill>
                <a:latin typeface="Calibri"/>
                <a:ea typeface="Calibri"/>
              </a:rPr>
              <a:t>Min</a:t>
            </a:r>
            <a:r>
              <a:rPr lang="en-US" altLang="zh-CN" sz="1800" spc="-20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50" b="1" dirty="0">
                <a:solidFill>
                  <a:srgbClr val="fefefe"/>
                </a:solidFill>
                <a:latin typeface="Calibri"/>
                <a:ea typeface="Calibri"/>
              </a:rPr>
              <a:t>Date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2015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12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22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04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filtering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pad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identify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occurrence,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ea typeface="Times New Roman"/>
              </a:rPr>
              <a:t>happened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79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45" dirty="0">
                <a:solidFill>
                  <a:srgbClr val="282828"/>
                </a:solidFill>
                <a:latin typeface="Times New Roman"/>
                <a:ea typeface="Times New Roman"/>
              </a:rPr>
              <a:t>12/22/2015.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8" name="TextBox 138"/>
          <p:cNvSpPr txBox="1"/>
          <p:nvPr/>
        </p:nvSpPr>
        <p:spPr>
          <a:xfrm>
            <a:off x="861694" y="580594"/>
            <a:ext cx="9591675" cy="5381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500" spc="80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04" dirty="0">
                <a:solidFill>
                  <a:srgbClr val="0947c9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89" dirty="0">
                <a:solidFill>
                  <a:srgbClr val="0947c9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89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9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89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89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50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04" dirty="0">
                <a:solidFill>
                  <a:srgbClr val="0947c9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94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94" dirty="0">
                <a:solidFill>
                  <a:srgbClr val="0947c9"/>
                </a:solidFill>
                <a:latin typeface="Times New Roman"/>
                <a:ea typeface="Times New Roman"/>
              </a:rPr>
              <a:t>6000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successfully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landed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had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greater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29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45" dirty="0">
                <a:solidFill>
                  <a:srgbClr val="282828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29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25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50" dirty="0">
                <a:solidFill>
                  <a:srgbClr val="282828"/>
                </a:solidFill>
                <a:latin typeface="Times New Roman"/>
                <a:ea typeface="Times New Roman"/>
              </a:rPr>
              <a:t>6000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hangingPunct="0" marL="553974">
              <a:lnSpc>
                <a:spcPct val="135000"/>
              </a:lnSpc>
            </a:pPr>
            <a:r>
              <a:rPr lang="en-US" altLang="zh-CN" sz="1800" spc="10" b="1" dirty="0">
                <a:solidFill>
                  <a:srgbClr val="fefefe"/>
                </a:solidFill>
                <a:latin typeface="Calibri"/>
                <a:ea typeface="Calibri"/>
              </a:rPr>
              <a:t>Booster</a:t>
            </a:r>
            <a:r>
              <a:rPr lang="en-US" altLang="zh-CN" sz="1800" spc="-19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10" b="1" dirty="0">
                <a:solidFill>
                  <a:srgbClr val="fefefe"/>
                </a:solidFill>
                <a:latin typeface="Calibri"/>
                <a:ea typeface="Calibri"/>
              </a:rPr>
              <a:t>Version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FT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B1021.2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FT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B1031.2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FT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B1022</a:t>
            </a:r>
          </a:p>
          <a:p>
            <a:pPr marL="0" indent="553974">
              <a:lnSpc>
                <a:spcPct val="100000"/>
              </a:lnSpc>
              <a:spcBef>
                <a:spcPts val="395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FT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B1026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7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Selecting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distinct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versions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above,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13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result.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1" name="TextBox 141"/>
          <p:cNvSpPr txBox="1"/>
          <p:nvPr/>
        </p:nvSpPr>
        <p:spPr>
          <a:xfrm>
            <a:off x="861694" y="524570"/>
            <a:ext cx="9771969" cy="1684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50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1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9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0" dirty="0">
                <a:solidFill>
                  <a:srgbClr val="0947c9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55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0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50" dirty="0">
                <a:solidFill>
                  <a:srgbClr val="0947c9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0" dirty="0">
                <a:solidFill>
                  <a:srgbClr val="0947c9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31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4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0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outcomes: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346835" y="2586355"/>
            <a:ext cx="5178763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84548" algn="l"/>
              </a:tabLst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Mission</a:t>
            </a:r>
            <a:r>
              <a:rPr lang="en-US" altLang="zh-CN" sz="1800" spc="-4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Outcome	</a:t>
            </a: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Occurrences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346835" y="2957115"/>
            <a:ext cx="4712153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352290" algn="l"/>
              </a:tabLst>
            </a:pP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Success	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ea typeface="Calibri"/>
              </a:rPr>
              <a:t>99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346835" y="3328289"/>
            <a:ext cx="4653572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410709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Success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(payload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status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unclear)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346835" y="3699256"/>
            <a:ext cx="4653572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410709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Failure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(in</a:t>
            </a:r>
            <a:r>
              <a:rPr lang="en-US" altLang="zh-CN" sz="1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861694" y="4440542"/>
            <a:ext cx="9140959" cy="673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Grouping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counting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above.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" name="TextBox 149"/>
          <p:cNvSpPr txBox="1"/>
          <p:nvPr/>
        </p:nvSpPr>
        <p:spPr>
          <a:xfrm>
            <a:off x="861694" y="468774"/>
            <a:ext cx="7125292" cy="1707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50" dirty="0">
                <a:solidFill>
                  <a:srgbClr val="0947c9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336928" y="2476420"/>
            <a:ext cx="1883499" cy="25487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Booster</a:t>
            </a:r>
            <a:r>
              <a:rPr lang="en-US" altLang="zh-CN" sz="1800" spc="-9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Version</a:t>
            </a:r>
            <a:r>
              <a:rPr lang="en-US" altLang="zh-CN" sz="1800" spc="-1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(...)</a:t>
            </a:r>
          </a:p>
          <a:p>
            <a:pPr hangingPunct="0" marL="0">
              <a:lnSpc>
                <a:spcPct val="135000"/>
              </a:lnSpc>
              <a:spcBef>
                <a:spcPts val="379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B1048.4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B1048.5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B1049.4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B1049.5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B1049.7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B1051.3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4012946" y="2427801"/>
            <a:ext cx="1556533" cy="2597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5000"/>
              </a:lnSpc>
            </a:pPr>
            <a:r>
              <a:rPr lang="en-US" altLang="zh-CN" sz="1800" spc="10" b="1" dirty="0">
                <a:solidFill>
                  <a:srgbClr val="fefefe"/>
                </a:solidFill>
                <a:latin typeface="Calibri"/>
                <a:ea typeface="Calibri"/>
              </a:rPr>
              <a:t>Booster</a:t>
            </a:r>
            <a:r>
              <a:rPr lang="en-US" altLang="zh-CN" sz="1800" spc="-189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10" b="1" dirty="0">
                <a:solidFill>
                  <a:srgbClr val="fefefe"/>
                </a:solidFill>
                <a:latin typeface="Calibri"/>
                <a:ea typeface="Calibri"/>
              </a:rPr>
              <a:t>Version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B1051.4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B1051.6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B1056.4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B1058.3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B1060.2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B5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B1060.3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861694" y="5183778"/>
            <a:ext cx="8652354" cy="670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registered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dataset.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5" name="TextBox 155"/>
          <p:cNvSpPr txBox="1"/>
          <p:nvPr/>
        </p:nvSpPr>
        <p:spPr>
          <a:xfrm>
            <a:off x="861694" y="468774"/>
            <a:ext cx="9505494" cy="207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139" dirty="0">
                <a:solidFill>
                  <a:srgbClr val="0947c9"/>
                </a:solidFill>
                <a:latin typeface="Times New Roman"/>
                <a:ea typeface="Times New Roman"/>
              </a:rPr>
              <a:t>2015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45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135" dirty="0">
                <a:solidFill>
                  <a:srgbClr val="0947c9"/>
                </a:solidFill>
                <a:latin typeface="Times New Roman"/>
                <a:ea typeface="Times New Roman"/>
              </a:rPr>
              <a:t>Records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Failed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ship,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versions,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2015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670685" y="2959020"/>
            <a:ext cx="3131876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24685" algn="l"/>
              </a:tabLst>
            </a:pP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Booster</a:t>
            </a:r>
            <a:r>
              <a:rPr lang="en-US" altLang="zh-CN" sz="1800" spc="-2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15" b="1" dirty="0">
                <a:solidFill>
                  <a:srgbClr val="fefefe"/>
                </a:solidFill>
                <a:latin typeface="Calibri"/>
                <a:ea typeface="Calibri"/>
              </a:rPr>
              <a:t>Version	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800" spc="-69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Site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670685" y="3330194"/>
            <a:ext cx="320640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2468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v1.1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B1012	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CCAFS</a:t>
            </a:r>
            <a:r>
              <a:rPr lang="en-US" altLang="zh-CN" sz="18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670685" y="3701160"/>
            <a:ext cx="320640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2468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v1.1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B1015	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CCAFS</a:t>
            </a:r>
            <a:r>
              <a:rPr lang="en-US" altLang="zh-CN" sz="18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LC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861694" y="5289156"/>
            <a:ext cx="5630113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above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occurrences.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2" name="TextBox 162"/>
          <p:cNvSpPr txBox="1"/>
          <p:nvPr/>
        </p:nvSpPr>
        <p:spPr>
          <a:xfrm>
            <a:off x="861694" y="551490"/>
            <a:ext cx="9911868" cy="1365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145" dirty="0">
                <a:solidFill>
                  <a:srgbClr val="0947c9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280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80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45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80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80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45" dirty="0">
                <a:solidFill>
                  <a:srgbClr val="0947c9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2800" spc="10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139" dirty="0">
                <a:solidFill>
                  <a:srgbClr val="0947c9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2800" spc="9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139" dirty="0">
                <a:solidFill>
                  <a:srgbClr val="0947c9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280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80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45" dirty="0">
                <a:solidFill>
                  <a:srgbClr val="0947c9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2800" spc="9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139" dirty="0">
                <a:solidFill>
                  <a:srgbClr val="0947c9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2800" spc="9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139" dirty="0">
                <a:solidFill>
                  <a:srgbClr val="0947c9"/>
                </a:solidFill>
                <a:latin typeface="Times New Roman"/>
                <a:ea typeface="Times New Roman"/>
              </a:rPr>
              <a:t>20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7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Ranking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1090294" y="1929529"/>
            <a:ext cx="6231974" cy="501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9583"/>
              </a:lnSpc>
              <a:tabLst>
                <a:tab pos="4937759" algn="l"/>
              </a:tabLst>
            </a:pP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20: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800" spc="40" b="1" dirty="0">
                <a:solidFill>
                  <a:srgbClr val="fefefe"/>
                </a:solidFill>
                <a:latin typeface="Calibri"/>
                <a:ea typeface="Calibri"/>
              </a:rPr>
              <a:t>Landing</a:t>
            </a:r>
            <a:r>
              <a:rPr lang="en-US" altLang="zh-CN" sz="1800" spc="3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50" b="1" dirty="0">
                <a:solidFill>
                  <a:srgbClr val="fefefe"/>
                </a:solidFill>
                <a:latin typeface="Calibri"/>
                <a:ea typeface="Calibri"/>
              </a:rPr>
              <a:t>Outcome	</a:t>
            </a: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Occurrences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2166620" y="2551683"/>
            <a:ext cx="422113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18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attempt	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ea typeface="Calibri"/>
              </a:rPr>
              <a:t>10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2166620" y="2922905"/>
            <a:ext cx="410429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Failure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(drone</a:t>
            </a:r>
            <a:r>
              <a:rPr lang="en-US" altLang="zh-CN" sz="1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ship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5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2166620" y="3293745"/>
            <a:ext cx="410429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Success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(drone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ship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5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2166620" y="3664505"/>
            <a:ext cx="4104458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Controlled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ocean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0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2166620" y="4035806"/>
            <a:ext cx="410429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Success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ground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pad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2166620" y="4406439"/>
            <a:ext cx="4104458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Failure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parachute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0" dirty="0">
                <a:solidFill>
                  <a:srgbClr val="000000"/>
                </a:solidFill>
                <a:latin typeface="Calibri"/>
                <a:ea typeface="Calibri"/>
              </a:rPr>
              <a:t>2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2166620" y="4777740"/>
            <a:ext cx="410429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Uncontrolled</a:t>
            </a:r>
            <a:r>
              <a:rPr lang="en-US" altLang="zh-CN" sz="18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ocean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2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2166620" y="5148580"/>
            <a:ext cx="4104297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86143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Precluded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(drone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ship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)	</a:t>
            </a:r>
            <a:r>
              <a:rPr lang="en-US" altLang="zh-CN" sz="1800" spc="-4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861694" y="5510517"/>
            <a:ext cx="8800465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view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alerts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“No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attempt”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must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taken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account.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6" name="TextBox 176"/>
          <p:cNvSpPr txBox="1"/>
          <p:nvPr/>
        </p:nvSpPr>
        <p:spPr>
          <a:xfrm>
            <a:off x="861694" y="468774"/>
            <a:ext cx="3136386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sites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861694" y="5665271"/>
            <a:ext cx="857324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near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sea,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probably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safety,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far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roads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000" spc="35" dirty="0">
                <a:solidFill>
                  <a:srgbClr val="282828"/>
                </a:solidFill>
                <a:latin typeface="Times New Roman"/>
                <a:ea typeface="Times New Roman"/>
              </a:rPr>
              <a:t>railro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ea typeface="Times New Roman"/>
              </a:rPr>
              <a:t>ads.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11124945" y="6110136"/>
            <a:ext cx="2575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0" name="TextBox 180"/>
          <p:cNvSpPr txBox="1"/>
          <p:nvPr/>
        </p:nvSpPr>
        <p:spPr>
          <a:xfrm>
            <a:off x="861694" y="468774"/>
            <a:ext cx="7108190" cy="5451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5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70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20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20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0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Green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ea typeface="Times New Roman"/>
              </a:rPr>
              <a:t>indicate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ones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ea typeface="Times New Roman"/>
              </a:rPr>
              <a:t>indicate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failure.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9797" y="469028"/>
            <a:ext cx="10036516" cy="4282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5" dirty="0">
                <a:solidFill>
                  <a:srgbClr val="0947c9"/>
                </a:solidFill>
                <a:latin typeface="Times New Roman"/>
                <a:ea typeface="Times New Roman"/>
              </a:rPr>
              <a:t>Introduct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 indent="130492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objective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evaluate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viability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company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4" dirty="0">
                <a:solidFill>
                  <a:srgbClr val="282828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compete</a:t>
            </a:r>
          </a:p>
          <a:p>
            <a:pPr marL="0" indent="359092">
              <a:lnSpc>
                <a:spcPct val="100000"/>
              </a:lnSpc>
            </a:pP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X.</a:t>
            </a:r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 indent="130492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Desirable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answers:</a:t>
            </a:r>
          </a:p>
          <a:p>
            <a:pPr>
              <a:lnSpc>
                <a:spcPts val="1030"/>
              </a:lnSpc>
            </a:pPr>
            <a:endParaRPr lang="en-US" dirty="0" smtClean="0"/>
          </a:p>
          <a:p>
            <a:pPr marL="0" indent="587946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estimate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predicting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landings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81667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rockets;</a:t>
            </a:r>
          </a:p>
          <a:p>
            <a:pPr>
              <a:lnSpc>
                <a:spcPts val="1119"/>
              </a:lnSpc>
            </a:pPr>
            <a:endParaRPr lang="en-US" dirty="0" smtClean="0"/>
          </a:p>
          <a:p>
            <a:pPr marL="0" indent="587946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3" name="TextBox 183"/>
          <p:cNvSpPr txBox="1"/>
          <p:nvPr/>
        </p:nvSpPr>
        <p:spPr>
          <a:xfrm>
            <a:off x="861694" y="468774"/>
            <a:ext cx="9527537" cy="5453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Logistics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9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70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Safety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good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logistics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aspects,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near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railroad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road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relatively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far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inhabited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areas.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7" name="TextBox 187"/>
          <p:cNvSpPr txBox="1"/>
          <p:nvPr/>
        </p:nvSpPr>
        <p:spPr>
          <a:xfrm>
            <a:off x="861694" y="468774"/>
            <a:ext cx="8855902" cy="5588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5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55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factor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missions.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9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0" name="TextBox 190"/>
          <p:cNvSpPr txBox="1"/>
          <p:nvPr/>
        </p:nvSpPr>
        <p:spPr>
          <a:xfrm>
            <a:off x="825500" y="468774"/>
            <a:ext cx="7644011" cy="5333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194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Ratio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3700" spc="1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39A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76.9%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site.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TextBox 193"/>
          <p:cNvSpPr txBox="1"/>
          <p:nvPr/>
        </p:nvSpPr>
        <p:spPr>
          <a:xfrm>
            <a:off x="861694" y="468774"/>
            <a:ext cx="9674963" cy="5333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Outcome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under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6,000kg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FT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combination.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6" name="TextBox 196"/>
          <p:cNvSpPr txBox="1"/>
          <p:nvPr/>
        </p:nvSpPr>
        <p:spPr>
          <a:xfrm>
            <a:off x="861694" y="468774"/>
            <a:ext cx="8218447" cy="5333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64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0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80" dirty="0">
                <a:solidFill>
                  <a:srgbClr val="0947c9"/>
                </a:solidFill>
                <a:latin typeface="Times New Roman"/>
                <a:ea typeface="Times New Roman"/>
              </a:rPr>
              <a:t>Outcome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There’s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enough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estimate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risk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7,000kg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0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0" name="TextBox 200"/>
          <p:cNvSpPr txBox="1"/>
          <p:nvPr/>
        </p:nvSpPr>
        <p:spPr>
          <a:xfrm>
            <a:off x="861694" y="469028"/>
            <a:ext cx="5143203" cy="4032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-10" dirty="0">
                <a:solidFill>
                  <a:srgbClr val="0947c9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3700" spc="20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-5" dirty="0">
                <a:solidFill>
                  <a:srgbClr val="0947c9"/>
                </a:solidFill>
                <a:latin typeface="Times New Roman"/>
                <a:ea typeface="Times New Roman"/>
              </a:rPr>
              <a:t>Accuracy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Four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tested,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accuracies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plotted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beside;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highest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200" spc="1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16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2200" spc="16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2200" spc="16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Classifier,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accuracies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87%.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3" name="TextBox 203"/>
          <p:cNvSpPr txBox="1"/>
          <p:nvPr/>
        </p:nvSpPr>
        <p:spPr>
          <a:xfrm>
            <a:off x="861694" y="469028"/>
            <a:ext cx="9207772" cy="5146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370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Matrix</a:t>
            </a:r>
            <a:r>
              <a:rPr lang="en-US" altLang="zh-CN" sz="370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70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3700" spc="20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370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Classifier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0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matrix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20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Classifier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proves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big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numbers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positive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negative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compared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ones.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6" name="TextBox 206"/>
          <p:cNvSpPr txBox="1"/>
          <p:nvPr/>
        </p:nvSpPr>
        <p:spPr>
          <a:xfrm>
            <a:off x="861694" y="469028"/>
            <a:ext cx="8647603" cy="5186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5" dirty="0">
                <a:solidFill>
                  <a:srgbClr val="0947c9"/>
                </a:solidFill>
                <a:latin typeface="Times New Roman"/>
                <a:ea typeface="Times New Roman"/>
              </a:rPr>
              <a:t>Co</a:t>
            </a:r>
            <a:r>
              <a:rPr lang="en-US" altLang="zh-CN" sz="3700" spc="40" dirty="0">
                <a:solidFill>
                  <a:srgbClr val="0947c9"/>
                </a:solidFill>
                <a:latin typeface="Times New Roman"/>
                <a:ea typeface="Times New Roman"/>
              </a:rPr>
              <a:t>nclusions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sources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analyzed,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refining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conclusions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along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65" dirty="0">
                <a:solidFill>
                  <a:srgbClr val="282828"/>
                </a:solidFill>
                <a:latin typeface="Times New Roman"/>
                <a:ea typeface="Times New Roman"/>
              </a:rPr>
              <a:t>pr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ocess;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1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2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39A;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above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7,000kg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risky;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hangingPunct="0" marL="228600" indent="-228600">
              <a:lnSpc>
                <a:spcPct val="100416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Although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successful,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seem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evolution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processes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rockets;</a:t>
            </a:r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Classifier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landings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2200" spc="1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profits.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981180" y="6422975"/>
            <a:ext cx="249733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9" name="TextBox 209"/>
          <p:cNvSpPr txBox="1"/>
          <p:nvPr/>
        </p:nvSpPr>
        <p:spPr>
          <a:xfrm>
            <a:off x="861694" y="469028"/>
            <a:ext cx="8182974" cy="26226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44" dirty="0">
                <a:solidFill>
                  <a:srgbClr val="0947c9"/>
                </a:solidFill>
                <a:latin typeface="Times New Roman"/>
                <a:ea typeface="Times New Roman"/>
              </a:rPr>
              <a:t>Appe</a:t>
            </a: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ndix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improvement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tests,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</a:p>
          <a:p>
            <a:pPr marL="0" indent="228600">
              <a:lnSpc>
                <a:spcPct val="100000"/>
              </a:lnSpc>
            </a:pPr>
            <a:r>
              <a:rPr lang="en-US" altLang="zh-CN" sz="2000" spc="5" dirty="0">
                <a:solidFill>
                  <a:srgbClr val="282828"/>
                </a:solidFill>
                <a:latin typeface="Courier New"/>
                <a:ea typeface="Courier New"/>
              </a:rPr>
              <a:t>np.random.seed</a:t>
            </a:r>
            <a:r>
              <a:rPr lang="en-US" altLang="zh-CN" sz="2000" spc="-5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lang="en-US" altLang="zh-CN" sz="2200" spc="5" dirty="0">
                <a:solidFill>
                  <a:srgbClr val="282828"/>
                </a:solidFill>
                <a:latin typeface="Times New Roman"/>
                <a:ea typeface="Times New Roman"/>
              </a:rPr>
              <a:t>variable;</a:t>
            </a:r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didn’t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maps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Github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took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screenshots.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11124945" y="6110136"/>
            <a:ext cx="37184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1694" y="469028"/>
            <a:ext cx="9883886" cy="5438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Methodolo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gy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200" spc="11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3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methodology: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900" spc="4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900" spc="30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900" spc="55" dirty="0">
                <a:solidFill>
                  <a:srgbClr val="756f6f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9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756f6f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756f6f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756f6f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756f6f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756f6f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756f6f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756f6f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756f6f"/>
                </a:solidFill>
                <a:latin typeface="Times New Roman"/>
                <a:ea typeface="Times New Roman"/>
              </a:rPr>
              <a:t>sources:</a:t>
            </a:r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0" indent="914400">
              <a:lnSpc>
                <a:spcPct val="100000"/>
              </a:lnSpc>
            </a:pPr>
            <a:r>
              <a:rPr lang="en-US" altLang="zh-CN" sz="1800" spc="3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756f6f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756f6f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756f6f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180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756f6f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800" spc="40" dirty="0">
                <a:solidFill>
                  <a:srgbClr val="0361c0"/>
                </a:solidFill>
                <a:latin typeface="Times New Roman"/>
                <a:ea typeface="Times New Roman"/>
              </a:rPr>
              <a:t>https://api.spacexdata.com/v4/rockets/</a:t>
            </a:r>
            <a:r>
              <a:rPr lang="en-US" altLang="zh-CN" sz="1800" spc="30" dirty="0">
                <a:solidFill>
                  <a:srgbClr val="756f6f"/>
                </a:solidFill>
                <a:latin typeface="Times New Roman"/>
                <a:ea typeface="Times New Roman"/>
              </a:rPr>
              <a:t>)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914400">
              <a:lnSpc>
                <a:spcPct val="100000"/>
              </a:lnSpc>
            </a:pPr>
            <a:r>
              <a:rPr lang="en-US" altLang="zh-CN" sz="1800" spc="2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00" spc="30" dirty="0">
                <a:solidFill>
                  <a:srgbClr val="756f6f"/>
                </a:solidFill>
                <a:latin typeface="Times New Roman"/>
                <a:ea typeface="Times New Roman"/>
              </a:rPr>
              <a:t>WebScraping</a:t>
            </a:r>
          </a:p>
          <a:p>
            <a:pPr marL="0" indent="1143381">
              <a:lnSpc>
                <a:spcPct val="100000"/>
              </a:lnSpc>
            </a:pPr>
            <a:r>
              <a:rPr lang="en-US" altLang="zh-CN" sz="1800" spc="30" dirty="0">
                <a:solidFill>
                  <a:srgbClr val="756f6f"/>
                </a:solidFill>
                <a:latin typeface="Times New Roman"/>
                <a:ea typeface="Times New Roman"/>
              </a:rPr>
              <a:t>(https://en.wikipedia.org/wiki/List_of_Falcon/_9/_and_Falcon_Heavy</a:t>
            </a:r>
            <a:r>
              <a:rPr lang="en-US" altLang="zh-CN" sz="1800" spc="25" dirty="0">
                <a:solidFill>
                  <a:srgbClr val="756f6f"/>
                </a:solidFill>
                <a:latin typeface="Times New Roman"/>
                <a:ea typeface="Times New Roman"/>
              </a:rPr>
              <a:t>_launches)</a:t>
            </a:r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57200">
              <a:lnSpc>
                <a:spcPct val="100000"/>
              </a:lnSpc>
            </a:pPr>
            <a:r>
              <a:rPr lang="en-US" altLang="zh-CN" sz="1900" spc="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900" spc="40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900" spc="64" dirty="0">
                <a:solidFill>
                  <a:srgbClr val="756f6f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756f6f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756f6f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756f6f"/>
                </a:solidFill>
                <a:latin typeface="Times New Roman"/>
                <a:ea typeface="Times New Roman"/>
              </a:rPr>
              <a:t>enriched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756f6f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756f6f"/>
                </a:solidFill>
                <a:latin typeface="Times New Roman"/>
                <a:ea typeface="Times New Roman"/>
              </a:rPr>
              <a:t>creating</a:t>
            </a:r>
            <a:r>
              <a:rPr lang="en-US" altLang="zh-CN" sz="19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9" dirty="0">
                <a:solidFill>
                  <a:srgbClr val="756f6f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756f6f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756f6f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756f6f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9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9" dirty="0">
                <a:solidFill>
                  <a:srgbClr val="756f6f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756f6f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756f6f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9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4" dirty="0">
                <a:solidFill>
                  <a:srgbClr val="756f6f"/>
                </a:solidFill>
                <a:latin typeface="Times New Roman"/>
                <a:ea typeface="Times New Roman"/>
              </a:rPr>
              <a:t>data</a:t>
            </a:r>
          </a:p>
          <a:p>
            <a:pPr marL="0" indent="685800">
              <a:lnSpc>
                <a:spcPct val="100000"/>
              </a:lnSpc>
            </a:pPr>
            <a:r>
              <a:rPr lang="en-US" altLang="zh-CN" sz="1900" spc="40" dirty="0">
                <a:solidFill>
                  <a:srgbClr val="756f6f"/>
                </a:solidFill>
                <a:latin typeface="Times New Roman"/>
                <a:ea typeface="Times New Roman"/>
              </a:rPr>
              <a:t>after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756f6f"/>
                </a:solidFill>
                <a:latin typeface="Times New Roman"/>
                <a:ea typeface="Times New Roman"/>
              </a:rPr>
              <a:t>summarizing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756f6f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756f6f"/>
                </a:solidFill>
                <a:latin typeface="Times New Roman"/>
                <a:ea typeface="Times New Roman"/>
              </a:rPr>
              <a:t>analyzing</a:t>
            </a:r>
            <a:r>
              <a:rPr lang="en-US" altLang="zh-CN" sz="19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756f6f"/>
                </a:solidFill>
                <a:latin typeface="Times New Roman"/>
                <a:ea typeface="Times New Roman"/>
              </a:rPr>
              <a:t>features</a:t>
            </a:r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61694" y="469028"/>
            <a:ext cx="10001401" cy="4519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75" dirty="0">
                <a:solidFill>
                  <a:srgbClr val="0947c9"/>
                </a:solidFill>
                <a:latin typeface="Times New Roman"/>
                <a:ea typeface="Times New Roman"/>
              </a:rPr>
              <a:t>Methodolo</a:t>
            </a:r>
            <a:r>
              <a:rPr lang="en-US" altLang="zh-CN" sz="3700" spc="69" dirty="0">
                <a:solidFill>
                  <a:srgbClr val="0947c9"/>
                </a:solidFill>
                <a:latin typeface="Times New Roman"/>
                <a:ea typeface="Times New Roman"/>
              </a:rPr>
              <a:t>gy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200" spc="11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9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visual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9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</a:p>
          <a:p>
            <a:pPr>
              <a:lnSpc>
                <a:spcPts val="1635"/>
              </a:lnSpc>
            </a:pPr>
            <a:endParaRPr lang="en-US" dirty="0" smtClean="0"/>
          </a:p>
          <a:p>
            <a:pPr hangingPunct="0" marL="685800" indent="-228600">
              <a:lnSpc>
                <a:spcPct val="120000"/>
              </a:lnSpc>
            </a:pPr>
            <a:r>
              <a:rPr lang="en-US" altLang="zh-CN" sz="2200" spc="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2200" spc="40" dirty="0">
                <a:solidFill>
                  <a:srgbClr val="756f6f"/>
                </a:solidFill>
                <a:latin typeface="Arial"/>
                <a:cs typeface="Arial"/>
              </a:rPr>
              <a:t> </a:t>
            </a:r>
            <a:r>
              <a:rPr lang="en-US" altLang="zh-CN" sz="2200" spc="69" dirty="0">
                <a:solidFill>
                  <a:srgbClr val="756f6f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756f6f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756f6f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step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normalized,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756f6f"/>
                </a:solidFill>
                <a:latin typeface="Times New Roman"/>
                <a:ea typeface="Times New Roman"/>
              </a:rPr>
              <a:t>divided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220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756f6f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756f6f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sets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evaluated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756f6f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four</a:t>
            </a:r>
            <a:r>
              <a:rPr lang="en-US" altLang="zh-CN" sz="2200" spc="4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models,</a:t>
            </a:r>
            <a:r>
              <a:rPr lang="en-US" altLang="zh-CN" sz="220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220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756f6f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756f6f"/>
                </a:solidFill>
                <a:latin typeface="Times New Roman"/>
                <a:ea typeface="Times New Roman"/>
              </a:rPr>
              <a:t>evaluated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756f6f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756f6f"/>
                </a:solidFill>
                <a:latin typeface="Times New Roman"/>
                <a:ea typeface="Times New Roman"/>
              </a:rPr>
              <a:t>combinations</a:t>
            </a:r>
            <a:r>
              <a:rPr lang="en-US" altLang="zh-CN" sz="220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756f6f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756f6f"/>
                </a:solidFill>
                <a:latin typeface="Times New Roman"/>
                <a:ea typeface="Times New Roman"/>
              </a:rPr>
              <a:t>parameter</a:t>
            </a:r>
            <a:r>
              <a:rPr lang="en-US" altLang="zh-CN" sz="2200" spc="69" dirty="0">
                <a:solidFill>
                  <a:srgbClr val="756f6f"/>
                </a:solidFill>
                <a:latin typeface="Times New Roman"/>
                <a:ea typeface="Times New Roman"/>
              </a:rPr>
              <a:t>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61694" y="469028"/>
            <a:ext cx="10256671" cy="2749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spc="34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700" spc="2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spc="3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hangingPunct="0" marL="228600" indent="-228600">
              <a:lnSpc>
                <a:spcPct val="100000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sets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4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https://api.spacexdata.com/v4/rockets/</a:t>
            </a:r>
            <a:r>
              <a:rPr lang="en-US" altLang="zh-CN" sz="2200" spc="85" dirty="0">
                <a:solidFill>
                  <a:srgbClr val="282828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Wikipedia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282828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ea typeface="Times New Roman"/>
              </a:rPr>
              <a:t>https://en.wikipedia.org/wiki/List_of_Falcon/_9/_and_Falcon_Heavy_launches</a:t>
            </a:r>
            <a:r>
              <a:rPr lang="en-US" altLang="zh-CN" sz="2200" spc="129" dirty="0">
                <a:solidFill>
                  <a:srgbClr val="282828"/>
                </a:solidFill>
                <a:latin typeface="Times New Roman"/>
                <a:ea typeface="Times New Roman"/>
              </a:rPr>
              <a:t>),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0" dirty="0">
                <a:solidFill>
                  <a:srgbClr val="282828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scraping</a:t>
            </a:r>
            <a:r>
              <a:rPr lang="en-US" altLang="zh-CN" sz="2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technics.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61694" y="468774"/>
            <a:ext cx="5845663" cy="5117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700" spc="1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700" spc="1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700" spc="1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3700" spc="1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dirty="0">
                <a:solidFill>
                  <a:srgbClr val="0947c9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05"/>
              </a:lnSpc>
            </a:pPr>
            <a:endParaRPr lang="en-US" dirty="0" smtClean="0"/>
          </a:p>
          <a:p>
            <a:pPr hangingPunct="0" marL="279400" indent="-228600">
              <a:lnSpc>
                <a:spcPct val="100416"/>
              </a:lnSpc>
            </a:pPr>
            <a:r>
              <a:rPr lang="en-US" altLang="zh-CN" sz="22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1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2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offers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2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200" spc="15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94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2200" spc="1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used;</a:t>
            </a:r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hangingPunct="0" marL="279400" indent="-228600">
              <a:lnSpc>
                <a:spcPct val="100416"/>
              </a:lnSpc>
            </a:pPr>
            <a:r>
              <a:rPr lang="en-US" altLang="zh-CN" sz="22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20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0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2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flowchart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beside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89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2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6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282828"/>
                </a:solidFill>
                <a:latin typeface="Times New Roman"/>
                <a:ea typeface="Times New Roman"/>
              </a:rPr>
              <a:t>persi</a:t>
            </a:r>
            <a:r>
              <a:rPr lang="en-US" altLang="zh-CN" sz="2200" spc="69" dirty="0">
                <a:solidFill>
                  <a:srgbClr val="282828"/>
                </a:solidFill>
                <a:latin typeface="Times New Roman"/>
                <a:ea typeface="Times New Roman"/>
              </a:rPr>
              <a:t>sted.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hangingPunct="0" marL="279400" indent="-228600">
              <a:lnSpc>
                <a:spcPct val="100000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code: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https://github.com/tflores/applied</a:t>
            </a:r>
            <a:r>
              <a:rPr lang="en-US" altLang="zh-CN" sz="1400" spc="17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44" dirty="0">
                <a:solidFill>
                  <a:srgbClr val="0361c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400" spc="25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science</a:t>
            </a:r>
            <a:r>
              <a:rPr lang="en-US" altLang="zh-CN" sz="1400" spc="55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-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400" spc="45" dirty="0">
                <a:solidFill>
                  <a:srgbClr val="0361c0"/>
                </a:solidFill>
                <a:latin typeface="Times New Roman"/>
                <a:ea typeface="Times New Roman"/>
              </a:rPr>
              <a:t>capsto</a:t>
            </a:r>
            <a:r>
              <a:rPr lang="en-US" altLang="zh-CN" sz="1400" spc="40" dirty="0">
                <a:solidFill>
                  <a:srgbClr val="0361c0"/>
                </a:solidFill>
                <a:latin typeface="Times New Roman"/>
                <a:ea typeface="Times New Roman"/>
              </a:rPr>
              <a:t>ne/blob/master/Data%20Collection%20API.ipyn</a:t>
            </a:r>
            <a:r>
              <a:rPr lang="en-US" altLang="zh-CN" sz="1400" dirty="0">
                <a:solidFill>
                  <a:srgbClr val="0361c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400" spc="75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99705" y="1923875"/>
            <a:ext cx="1698194" cy="382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8579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Request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API</a:t>
            </a:r>
            <a:r>
              <a:rPr lang="en-US" altLang="zh-CN" sz="1800" spc="-94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</a:p>
          <a:p>
            <a:pPr marL="0" indent="33019">
              <a:lnSpc>
                <a:spcPct val="97083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parse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800" spc="-6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SpaceX</a:t>
            </a:r>
          </a:p>
          <a:p>
            <a:pPr marL="0" indent="292100">
              <a:lnSpc>
                <a:spcPct val="100000"/>
              </a:lnSpc>
            </a:pP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launch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5" b="1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Filter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800" spc="-12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only</a:t>
            </a:r>
          </a:p>
          <a:p>
            <a:pPr marL="0" indent="86359">
              <a:lnSpc>
                <a:spcPct val="97083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include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Falcon</a:t>
            </a:r>
            <a:r>
              <a:rPr lang="en-US" altLang="zh-CN" sz="1800" spc="-12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9</a:t>
            </a:r>
          </a:p>
          <a:p>
            <a:pPr marL="0" indent="424179">
              <a:lnSpc>
                <a:spcPct val="100000"/>
              </a:lnSpc>
            </a:pPr>
            <a:r>
              <a:rPr lang="en-US" altLang="zh-CN" sz="1800" spc="-10" b="1" dirty="0">
                <a:solidFill>
                  <a:srgbClr val="fefefe"/>
                </a:solidFill>
                <a:latin typeface="Calibri"/>
                <a:ea typeface="Calibri"/>
              </a:rPr>
              <a:t>l</a:t>
            </a:r>
            <a:r>
              <a:rPr lang="en-US" altLang="zh-CN" sz="1800" spc="-5" b="1" dirty="0">
                <a:solidFill>
                  <a:srgbClr val="fefefe"/>
                </a:solidFill>
                <a:latin typeface="Calibri"/>
                <a:ea typeface="Calibri"/>
              </a:rPr>
              <a:t>aunches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Deal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with</a:t>
            </a:r>
            <a:r>
              <a:rPr lang="en-US" altLang="zh-CN" sz="1800" spc="-15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fefefe"/>
                </a:solidFill>
                <a:latin typeface="Calibri"/>
                <a:ea typeface="Calibri"/>
              </a:rPr>
              <a:t>Missing</a:t>
            </a:r>
          </a:p>
          <a:p>
            <a:pPr marL="0" indent="533400">
              <a:lnSpc>
                <a:spcPct val="100000"/>
              </a:lnSpc>
            </a:pPr>
            <a:r>
              <a:rPr lang="en-US" altLang="zh-CN" sz="1800" spc="-25" b="1" dirty="0">
                <a:solidFill>
                  <a:srgbClr val="fefefe"/>
                </a:solidFill>
                <a:latin typeface="Calibri"/>
                <a:ea typeface="Calibri"/>
              </a:rPr>
              <a:t>Valu</a:t>
            </a:r>
            <a:r>
              <a:rPr lang="en-US" altLang="zh-CN" sz="1800" spc="-20" b="1" dirty="0">
                <a:solidFill>
                  <a:srgbClr val="fefefe"/>
                </a:solidFill>
                <a:latin typeface="Calibri"/>
                <a:ea typeface="Calibri"/>
              </a:rPr>
              <a:t>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46866" y="6110136"/>
            <a:ext cx="249925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154" dirty="0">
                <a:solidFill>
                  <a:srgbClr val="1b7bda"/>
                </a:solidFill>
                <a:latin typeface="Times New Roman"/>
                <a:ea typeface="Times New Rom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